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06" r:id="rId4"/>
    <p:sldId id="324" r:id="rId5"/>
    <p:sldId id="323" r:id="rId6"/>
    <p:sldId id="309" r:id="rId7"/>
    <p:sldId id="310" r:id="rId8"/>
    <p:sldId id="311" r:id="rId9"/>
    <p:sldId id="326" r:id="rId10"/>
    <p:sldId id="312" r:id="rId11"/>
    <p:sldId id="305" r:id="rId1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49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31"/>
    <a:srgbClr val="78BF37"/>
    <a:srgbClr val="A50021"/>
    <a:srgbClr val="009999"/>
    <a:srgbClr val="660066"/>
    <a:srgbClr val="6A2C91"/>
    <a:srgbClr val="EA421F"/>
    <a:srgbClr val="1CB12C"/>
    <a:srgbClr val="B19B54"/>
    <a:srgbClr val="B1A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 autoAdjust="0"/>
    <p:restoredTop sz="86951" autoAdjust="0"/>
  </p:normalViewPr>
  <p:slideViewPr>
    <p:cSldViewPr>
      <p:cViewPr varScale="1">
        <p:scale>
          <a:sx n="34" d="100"/>
          <a:sy n="34" d="100"/>
        </p:scale>
        <p:origin x="1171" y="38"/>
      </p:cViewPr>
      <p:guideLst>
        <p:guide orient="horz" pos="3312"/>
        <p:guide pos="4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9400B6-2211-3444-A485-C2AC9D8C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8153" indent="-29159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6389" indent="-23327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2943" indent="-23327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9498" indent="-23327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6054" indent="-2332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2609" indent="-2332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9164" indent="-2332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5719" indent="-2332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3A085B-84A7-2A4C-B504-0B3B14121FC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5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0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2"/>
            <a:ext cx="5943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86200"/>
            <a:ext cx="4267200" cy="1752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2DEE-6492-094E-AAC7-2E4EE9B2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B0A2-939D-7C4E-8BB9-8CE432BC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16573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09600"/>
            <a:ext cx="48196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CE0A-6AE6-B347-89B7-9303C09F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6629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1981200"/>
            <a:ext cx="6629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1E46-1B9C-E24D-AD91-10618C19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2B06-5BCB-034D-ABE7-F7CC28F8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EEDB-75EF-794E-9873-E9419B97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6768-8662-9046-9EB0-1B383CE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6561-5752-0A4D-A938-800417FC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D76D-0064-5C44-8F6C-4396E458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6796-28F4-4C42-81F3-550A7AE6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9F55-639E-C746-85AB-FBEA82FDE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AD98-F1F0-9447-9AC5-DE66EC80B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0960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81200"/>
            <a:ext cx="6629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8FB38B-7E8D-3144-AA06-D1482E9B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228600" y="0"/>
            <a:ext cx="10668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 wrap="none" anchor="ctr"/>
          <a:lstStyle/>
          <a:p>
            <a:endParaRPr lang="en-US" sz="2400"/>
          </a:p>
        </p:txBody>
      </p:sp>
      <p:pic>
        <p:nvPicPr>
          <p:cNvPr id="1032" name="Picture 8" descr="CBCSvert REVERS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1" t="14423" r="21206"/>
          <a:stretch/>
        </p:blipFill>
        <p:spPr bwMode="auto">
          <a:xfrm>
            <a:off x="234265" y="0"/>
            <a:ext cx="106035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ogo FKC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248400"/>
            <a:ext cx="1669246" cy="4826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228600" y="18288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A42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 userDrawn="1"/>
        </p:nvCxnSpPr>
        <p:spPr bwMode="auto">
          <a:xfrm>
            <a:off x="228600" y="1864521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453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421F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8BF37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ChangeArrowheads="1"/>
          </p:cNvSpPr>
          <p:nvPr/>
        </p:nvSpPr>
        <p:spPr bwMode="auto">
          <a:xfrm>
            <a:off x="0" y="1524000"/>
            <a:ext cx="9144000" cy="2438400"/>
          </a:xfrm>
          <a:prstGeom prst="rect">
            <a:avLst/>
          </a:prstGeom>
          <a:solidFill>
            <a:srgbClr val="00453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362" name="Title 5"/>
          <p:cNvSpPr>
            <a:spLocks noGrp="1"/>
          </p:cNvSpPr>
          <p:nvPr>
            <p:ph type="ctrTitle"/>
          </p:nvPr>
        </p:nvSpPr>
        <p:spPr>
          <a:xfrm>
            <a:off x="3886200" y="1524000"/>
            <a:ext cx="5181600" cy="24384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Policy Impact Committee Update on 2018 Legislative Priorities</a:t>
            </a:r>
            <a:endParaRPr lang="en-US" sz="4000" i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28600" y="0"/>
            <a:ext cx="34290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5365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0" b="26394"/>
          <a:stretch/>
        </p:blipFill>
        <p:spPr bwMode="auto">
          <a:xfrm>
            <a:off x="228600" y="1565784"/>
            <a:ext cx="3429000" cy="23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CBCShorzREVERSE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943602"/>
            <a:ext cx="28956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33800" y="4343400"/>
            <a:ext cx="5410200" cy="1752600"/>
          </a:xfrm>
        </p:spPr>
        <p:txBody>
          <a:bodyPr/>
          <a:lstStyle/>
          <a:p>
            <a:r>
              <a:rPr lang="en-US" dirty="0">
                <a:solidFill>
                  <a:srgbClr val="EA421F"/>
                </a:solidFill>
              </a:rPr>
              <a:t>The Honorable Sandy Karlan &amp; </a:t>
            </a:r>
          </a:p>
          <a:p>
            <a:r>
              <a:rPr lang="en-US" dirty="0">
                <a:solidFill>
                  <a:srgbClr val="EA421F"/>
                </a:solidFill>
              </a:rPr>
              <a:t>Norín</a:t>
            </a:r>
            <a:r>
              <a:rPr lang="en-US" baseline="0" dirty="0">
                <a:solidFill>
                  <a:srgbClr val="EA421F"/>
                </a:solidFill>
              </a:rPr>
              <a:t> Dollard, Ph.D.</a:t>
            </a:r>
          </a:p>
          <a:p>
            <a:r>
              <a:rPr lang="en-US" sz="1600" dirty="0"/>
              <a:t>Department of Child &amp; Family Studies</a:t>
            </a:r>
          </a:p>
          <a:p>
            <a:r>
              <a:rPr lang="en-US" sz="1600" dirty="0"/>
              <a:t>Louis de la Parte Florida Mental Health Institute</a:t>
            </a:r>
          </a:p>
          <a:p>
            <a:r>
              <a:rPr lang="en-US" sz="1600" dirty="0"/>
              <a:t>College of Behavioral &amp; Community Sciences</a:t>
            </a:r>
          </a:p>
          <a:p>
            <a:endParaRPr lang="en-US" sz="1600" dirty="0"/>
          </a:p>
          <a:p>
            <a:endParaRPr lang="en-US" baseline="0" dirty="0">
              <a:solidFill>
                <a:srgbClr val="EA421F"/>
              </a:solidFill>
            </a:endParaRPr>
          </a:p>
        </p:txBody>
      </p:sp>
      <p:pic>
        <p:nvPicPr>
          <p:cNvPr id="3" name="Picture 2" descr="logo FKC FINA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4800"/>
            <a:ext cx="3340100" cy="96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38862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6280" y="6153834"/>
            <a:ext cx="4926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Presented at the Florida Children and Youth Cabinet</a:t>
            </a:r>
          </a:p>
          <a:p>
            <a:pPr algn="ctr"/>
            <a:r>
              <a:rPr lang="en-US" sz="1600" i="1" dirty="0"/>
              <a:t>June 26, 2018  Tampa,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Poverty – did not progress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942878"/>
              </p:ext>
            </p:extLst>
          </p:nvPr>
        </p:nvGraphicFramePr>
        <p:xfrm>
          <a:off x="1524000" y="1488440"/>
          <a:ext cx="66294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LBR to increase the waiver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5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20, 2017 – the Children &amp; Youth Cabinet agreed to three priority areas:</a:t>
            </a:r>
          </a:p>
          <a:p>
            <a:pPr lvl="1"/>
            <a:r>
              <a:rPr lang="en-US" dirty="0"/>
              <a:t>Early Childhood</a:t>
            </a:r>
          </a:p>
          <a:p>
            <a:pPr lvl="1"/>
            <a:r>
              <a:rPr lang="en-US" dirty="0"/>
              <a:t>Mental Health &amp; Substance Abuse</a:t>
            </a:r>
          </a:p>
          <a:p>
            <a:pPr lvl="1"/>
            <a:r>
              <a:rPr lang="en-US" dirty="0"/>
              <a:t>Poverty</a:t>
            </a:r>
          </a:p>
        </p:txBody>
      </p:sp>
    </p:spTree>
    <p:extLst>
      <p:ext uri="{BB962C8B-B14F-4D97-AF65-F5344CB8AC3E}">
        <p14:creationId xmlns:p14="http://schemas.microsoft.com/office/powerpoint/2010/main" val="230902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Policy Impact Committee convened a workgroup to </a:t>
            </a:r>
          </a:p>
          <a:p>
            <a:pPr marL="0" indent="0">
              <a:buNone/>
            </a:pPr>
            <a:r>
              <a:rPr lang="en-US" dirty="0"/>
              <a:t>1.) review legislative priorities, </a:t>
            </a:r>
          </a:p>
          <a:p>
            <a:pPr marL="0" indent="0">
              <a:buNone/>
            </a:pPr>
            <a:r>
              <a:rPr lang="en-US" dirty="0"/>
              <a:t>2.) identify  gaps and opportunities, </a:t>
            </a:r>
          </a:p>
          <a:p>
            <a:pPr marL="0" indent="0">
              <a:buNone/>
            </a:pPr>
            <a:r>
              <a:rPr lang="en-US" dirty="0"/>
              <a:t>3.) identify advocacy organizations working in these areas, and </a:t>
            </a:r>
          </a:p>
          <a:p>
            <a:pPr marL="0" indent="0">
              <a:buNone/>
            </a:pPr>
            <a:r>
              <a:rPr lang="en-US" dirty="0"/>
              <a:t>4.) prepare recommendations for the full Cabinet to consider for endorsement</a:t>
            </a:r>
          </a:p>
        </p:txBody>
      </p:sp>
    </p:spTree>
    <p:extLst>
      <p:ext uri="{BB962C8B-B14F-4D97-AF65-F5344CB8AC3E}">
        <p14:creationId xmlns:p14="http://schemas.microsoft.com/office/powerpoint/2010/main" val="363998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Cabinet wrote letters endorsing LBRs and bills to legislators and committee chairs</a:t>
            </a:r>
          </a:p>
        </p:txBody>
      </p:sp>
    </p:spTree>
    <p:extLst>
      <p:ext uri="{BB962C8B-B14F-4D97-AF65-F5344CB8AC3E}">
        <p14:creationId xmlns:p14="http://schemas.microsoft.com/office/powerpoint/2010/main" val="215306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legislative session, the endorsed bills and bills reflecting the policy priorities were reviewed to see which were successful.</a:t>
            </a:r>
          </a:p>
        </p:txBody>
      </p:sp>
    </p:spTree>
    <p:extLst>
      <p:ext uri="{BB962C8B-B14F-4D97-AF65-F5344CB8AC3E}">
        <p14:creationId xmlns:p14="http://schemas.microsoft.com/office/powerpoint/2010/main" val="237886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162800" cy="1143000"/>
          </a:xfrm>
        </p:spPr>
        <p:txBody>
          <a:bodyPr/>
          <a:lstStyle/>
          <a:p>
            <a:r>
              <a:rPr lang="en-US" sz="2800" dirty="0"/>
              <a:t>Substance Abuse &amp; Mental Health wins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558299"/>
              </p:ext>
            </p:extLst>
          </p:nvPr>
        </p:nvGraphicFramePr>
        <p:xfrm>
          <a:off x="1600200" y="1600200"/>
          <a:ext cx="6858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Funded amount / #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LBR Prescription Drug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DJJ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LBR intensive mental health beds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$6.1M / 56 beds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Authority to draw down federal HHS Opioid State</a:t>
                      </a:r>
                      <a:r>
                        <a:rPr lang="en-US" sz="1600" baseline="0" dirty="0"/>
                        <a:t> Target Response grant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$27M (recurring GTFT)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Substance abuse system</a:t>
                      </a:r>
                      <a:r>
                        <a:rPr lang="en-US" sz="1600" baseline="0" dirty="0"/>
                        <a:t> of care enhancements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$14.6M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BH services for dually –</a:t>
                      </a:r>
                      <a:r>
                        <a:rPr lang="en-US" sz="1600" baseline="0" dirty="0"/>
                        <a:t> served youth and families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$1.4M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13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391400" cy="1143000"/>
          </a:xfrm>
        </p:spPr>
        <p:txBody>
          <a:bodyPr/>
          <a:lstStyle/>
          <a:p>
            <a:r>
              <a:rPr lang="en-US" dirty="0"/>
              <a:t>Substance Abuse &amp; Mental Health – did not progress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83593"/>
              </p:ext>
            </p:extLst>
          </p:nvPr>
        </p:nvGraphicFramePr>
        <p:xfrm>
          <a:off x="1638300" y="1828800"/>
          <a:ext cx="6743700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DCF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Support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the work and report from the Task Force on the Involuntary Examination of Minors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Florida Alliance for Healthy Communities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Florida Statewide Opioid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Addiction Training and Community Prevention Education Program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Florida Alliance for Healthy Communities &amp; Senator </a:t>
                      </a:r>
                      <a:r>
                        <a:rPr lang="en-US" sz="1400" dirty="0" err="1">
                          <a:solidFill>
                            <a:srgbClr val="595959"/>
                          </a:solidFill>
                        </a:rPr>
                        <a:t>Montford</a:t>
                      </a:r>
                      <a:endParaRPr lang="en-US" sz="1400" dirty="0">
                        <a:solidFill>
                          <a:srgbClr val="595959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Amendment to above to add substance abuse workers and re-design</a:t>
                      </a:r>
                      <a:r>
                        <a:rPr lang="en-US" sz="1400" baseline="0" dirty="0"/>
                        <a:t> of Healthy Start for pregnant women using drugs and new mothers with substance exposed newborns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66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543276"/>
              </p:ext>
            </p:extLst>
          </p:nvPr>
        </p:nvGraphicFramePr>
        <p:xfrm>
          <a:off x="1676400" y="1524000"/>
          <a:ext cx="7086600" cy="506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Funded amount / #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OEL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LBR for Voluntary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595959"/>
                          </a:solidFill>
                        </a:rPr>
                        <a:t>PreK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$398M including $1.6M to offset increased workload /169,000 children statewide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OEL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School readiness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Increase</a:t>
                      </a:r>
                      <a:r>
                        <a:rPr lang="en-US" sz="1400" baseline="0" dirty="0"/>
                        <a:t> of $7M to serve additional 1,200 children statewide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OEL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Performance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$15.5M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DOH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Increased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spending authority for Early Steps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$4.8M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DCF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Guardianship </a:t>
                      </a:r>
                      <a:r>
                        <a:rPr lang="en-US" sz="1400" dirty="0" err="1"/>
                        <a:t>Assistanceship</a:t>
                      </a:r>
                      <a:r>
                        <a:rPr lang="en-US" sz="1400" dirty="0"/>
                        <a:t>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$2.94M</a:t>
                      </a:r>
                      <a:r>
                        <a:rPr lang="en-US" sz="1400" baseline="0" dirty="0"/>
                        <a:t> for start up in 4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baseline="0" dirty="0"/>
                        <a:t> quarter of SFY (General Revenue and Trust Fund)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en-US" dirty="0"/>
              <a:t>Early Childhood Initiatives ‘wins’</a:t>
            </a:r>
          </a:p>
        </p:txBody>
      </p:sp>
    </p:spTree>
    <p:extLst>
      <p:ext uri="{BB962C8B-B14F-4D97-AF65-F5344CB8AC3E}">
        <p14:creationId xmlns:p14="http://schemas.microsoft.com/office/powerpoint/2010/main" val="102368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02080"/>
              </p:ext>
            </p:extLst>
          </p:nvPr>
        </p:nvGraphicFramePr>
        <p:xfrm>
          <a:off x="1676400" y="1524000"/>
          <a:ext cx="6629400" cy="353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Funded amount / #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GAL &amp; First 1,000 Days Coalition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LBR for additional advocate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positions for Early Childhood Court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Vetoed per Governor’s signing memo but there are funds for Specialty Courts in the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Children’s Forum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TEACH Early Childhood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Scholarship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Florida Consortium of Advocates for Infants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</a:rPr>
                        <a:t> and Toddlers</a:t>
                      </a:r>
                      <a:endParaRPr lang="en-US" sz="14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Help Me</a:t>
                      </a:r>
                      <a:r>
                        <a:rPr lang="en-US" sz="1400" baseline="0" dirty="0"/>
                        <a:t> Grow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595959"/>
                          </a:solidFill>
                        </a:rPr>
                        <a:t>$2.2M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en-US" dirty="0"/>
              <a:t>Early Childhood Initiatives ‘wins’</a:t>
            </a:r>
          </a:p>
        </p:txBody>
      </p:sp>
    </p:spTree>
    <p:extLst>
      <p:ext uri="{BB962C8B-B14F-4D97-AF65-F5344CB8AC3E}">
        <p14:creationId xmlns:p14="http://schemas.microsoft.com/office/powerpoint/2010/main" val="24166359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C037"/>
      </a:accent1>
      <a:accent2>
        <a:srgbClr val="EA421F"/>
      </a:accent2>
      <a:accent3>
        <a:srgbClr val="0B5E40"/>
      </a:accent3>
      <a:accent4>
        <a:srgbClr val="870CC5"/>
      </a:accent4>
      <a:accent5>
        <a:srgbClr val="FEDA14"/>
      </a:accent5>
      <a:accent6>
        <a:srgbClr val="000000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15855</TotalTime>
  <Words>477</Words>
  <Application>Microsoft Office PowerPoint</Application>
  <PresentationFormat>On-screen Show (4:3)</PresentationFormat>
  <Paragraphs>92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Blank Presentation</vt:lpstr>
      <vt:lpstr>Policy Impact Committee Update on 2018 Legislative Priorities</vt:lpstr>
      <vt:lpstr>Recap</vt:lpstr>
      <vt:lpstr>Fall of 2017</vt:lpstr>
      <vt:lpstr>Recap  (continued)</vt:lpstr>
      <vt:lpstr>Post – session </vt:lpstr>
      <vt:lpstr>Substance Abuse &amp; Mental Health wins</vt:lpstr>
      <vt:lpstr>Substance Abuse &amp; Mental Health – did not progress</vt:lpstr>
      <vt:lpstr>Early Childhood Initiatives ‘wins’</vt:lpstr>
      <vt:lpstr>Early Childhood Initiatives ‘wins’</vt:lpstr>
      <vt:lpstr>Poverty – did not progress </vt:lpstr>
      <vt:lpstr>Next steps?</vt:lpstr>
    </vt:vector>
  </TitlesOfParts>
  <Company>Dawn Khalil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Khalil</dc:creator>
  <cp:lastModifiedBy>Crews, Laney</cp:lastModifiedBy>
  <cp:revision>209</cp:revision>
  <cp:lastPrinted>2017-01-04T17:11:33Z</cp:lastPrinted>
  <dcterms:created xsi:type="dcterms:W3CDTF">2010-07-26T15:39:34Z</dcterms:created>
  <dcterms:modified xsi:type="dcterms:W3CDTF">2018-07-16T14:14:33Z</dcterms:modified>
</cp:coreProperties>
</file>